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"/>
  </p:notesMasterIdLst>
  <p:sldIdLst>
    <p:sldId id="256" r:id="rId2"/>
  </p:sldIdLst>
  <p:sldSz cx="6858000" cy="9906000" type="A4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57" autoAdjust="0"/>
  </p:normalViewPr>
  <p:slideViewPr>
    <p:cSldViewPr snapToGrid="0">
      <p:cViewPr>
        <p:scale>
          <a:sx n="90" d="100"/>
          <a:sy n="90" d="100"/>
        </p:scale>
        <p:origin x="3077" y="-25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1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1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37143319-05D8-40A0-89C5-3043AFCC458E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2"/>
            <a:ext cx="5388610" cy="3886111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18831" cy="4951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4302"/>
            <a:ext cx="2918831" cy="4951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CD8D4159-4DFB-4207-B900-EC1D6A54AC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24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D4159-4DFB-4207-B900-EC1D6A54AC4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55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2" y="2091269"/>
            <a:ext cx="4965726" cy="480939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2" y="6900660"/>
            <a:ext cx="4965726" cy="1244273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B9F-21B6-4C51-84CA-F9187E9C969F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FF12-7AD9-4866-B915-6A0E230C85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72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6934181"/>
            <a:ext cx="4965725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2" y="990600"/>
            <a:ext cx="4965726" cy="525874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7752803"/>
            <a:ext cx="4965725" cy="71314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B9F-21B6-4C51-84CA-F9187E9C969F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FF12-7AD9-4866-B915-6A0E230C85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08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2" y="2091267"/>
            <a:ext cx="4965726" cy="2861733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5283200"/>
            <a:ext cx="4965726" cy="3412067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B9F-21B6-4C51-84CA-F9187E9C969F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FF12-7AD9-4866-B915-6A0E230C85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700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57" y="2091267"/>
            <a:ext cx="4500787" cy="3355985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086133" y="5447252"/>
            <a:ext cx="4095869" cy="49425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6284282"/>
            <a:ext cx="4965726" cy="2421467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B9F-21B6-4C51-84CA-F9187E9C969F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FF12-7AD9-4866-B915-6A0E230C85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05423" y="1402922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9768" y="3775471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093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4512735"/>
            <a:ext cx="4965727" cy="238792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6900661"/>
            <a:ext cx="4965726" cy="12428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B9F-21B6-4C51-84CA-F9187E9C969F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FF12-7AD9-4866-B915-6A0E230C85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279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126" y="2861734"/>
            <a:ext cx="165804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67106" y="3852334"/>
            <a:ext cx="1647063" cy="5184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5128" y="2861734"/>
            <a:ext cx="1652066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179190" y="3852334"/>
            <a:ext cx="1658003" cy="5184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2861734"/>
            <a:ext cx="164974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008688" y="3852334"/>
            <a:ext cx="1649744" cy="5184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6501" y="3081867"/>
            <a:ext cx="0" cy="5723467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7273" y="3081867"/>
            <a:ext cx="0" cy="572994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B9F-21B6-4C51-84CA-F9187E9C969F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FF12-7AD9-4866-B915-6A0E230C85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035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06" y="6140260"/>
            <a:ext cx="1654209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67106" y="3191934"/>
            <a:ext cx="1654209" cy="22013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367106" y="6972640"/>
            <a:ext cx="1654209" cy="95216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8344" y="6140260"/>
            <a:ext cx="164885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188343" y="3191934"/>
            <a:ext cx="1648850" cy="22013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187582" y="6972639"/>
            <a:ext cx="1651034" cy="95216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6140260"/>
            <a:ext cx="164974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008687" y="3191934"/>
            <a:ext cx="1649744" cy="22013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008619" y="6972636"/>
            <a:ext cx="1651928" cy="95216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6501" y="3081867"/>
            <a:ext cx="0" cy="5723467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17273" y="3081867"/>
            <a:ext cx="0" cy="572994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B9F-21B6-4C51-84CA-F9187E9C969F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FF12-7AD9-4866-B915-6A0E230C85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745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B9F-21B6-4C51-84CA-F9187E9C969F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FF12-7AD9-4866-B915-6A0E230C85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506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72337" y="621421"/>
            <a:ext cx="986095" cy="8415514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106" y="1116852"/>
            <a:ext cx="4176609" cy="792008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B9F-21B6-4C51-84CA-F9187E9C969F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FF12-7AD9-4866-B915-6A0E230C85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16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B9F-21B6-4C51-84CA-F9187E9C969F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FF12-7AD9-4866-B915-6A0E230C85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78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4133616"/>
            <a:ext cx="4965725" cy="276704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6900661"/>
            <a:ext cx="4965726" cy="12428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B9F-21B6-4C51-84CA-F9187E9C969F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FF12-7AD9-4866-B915-6A0E230C85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09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75" y="2976388"/>
            <a:ext cx="2473585" cy="606054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482" y="2969913"/>
            <a:ext cx="2473586" cy="606702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B9F-21B6-4C51-84CA-F9187E9C969F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FF12-7AD9-4866-B915-6A0E230C85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4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2751667"/>
            <a:ext cx="247358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75" y="3632200"/>
            <a:ext cx="2473585" cy="540473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1482" y="2751667"/>
            <a:ext cx="2473585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482" y="3632200"/>
            <a:ext cx="2473585" cy="540473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B9F-21B6-4C51-84CA-F9187E9C969F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FF12-7AD9-4866-B915-6A0E230C85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47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B9F-21B6-4C51-84CA-F9187E9C969F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FF12-7AD9-4866-B915-6A0E230C85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5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B9F-21B6-4C51-84CA-F9187E9C969F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FF12-7AD9-4866-B915-6A0E230C85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96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2091267"/>
            <a:ext cx="1913597" cy="2091267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048" y="2091267"/>
            <a:ext cx="2923510" cy="6604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4520073"/>
            <a:ext cx="1913597" cy="418253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B9F-21B6-4C51-84CA-F9187E9C969F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FF12-7AD9-4866-B915-6A0E230C85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16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42" y="2678277"/>
            <a:ext cx="2865506" cy="2274723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0138" y="1651000"/>
            <a:ext cx="1800694" cy="660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5283200"/>
            <a:ext cx="2861046" cy="198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B9F-21B6-4C51-84CA-F9187E9C969F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FF12-7AD9-4866-B915-6A0E230C85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91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724574" y="2421467"/>
            <a:ext cx="2114550" cy="40724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267374" y="-660400"/>
            <a:ext cx="1200150" cy="2311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4724574" y="8805333"/>
            <a:ext cx="742950" cy="14308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15491" y="3852333"/>
            <a:ext cx="3143250" cy="60536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629841" y="4182533"/>
            <a:ext cx="1771650" cy="34120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533" y="653926"/>
            <a:ext cx="5291535" cy="2022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2965337"/>
            <a:ext cx="5033741" cy="6060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5277284" y="2720954"/>
            <a:ext cx="1430865" cy="1714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5DDCB9F-21B6-4C51-84CA-F9187E9C969F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3334795" y="4793154"/>
            <a:ext cx="5575259" cy="1714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824824" y="427175"/>
            <a:ext cx="471610" cy="11088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BFF12-7AD9-4866-B915-6A0E230C85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029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342905" rtl="0" eaLnBrk="1" latinLnBrk="0" hangingPunct="1">
        <a:spcBef>
          <a:spcPct val="0"/>
        </a:spcBef>
        <a:buNone/>
        <a:defRPr kumimoji="1"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57180" indent="-257180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22" indent="-214316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65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70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76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82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87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93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98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5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45947" y="-363344"/>
            <a:ext cx="15454244" cy="102693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8262" y="695150"/>
            <a:ext cx="6609408" cy="1818991"/>
          </a:xfrm>
        </p:spPr>
        <p:txBody>
          <a:bodyPr anchor="t"/>
          <a:lstStyle/>
          <a:p>
            <a:r>
              <a:rPr lang="ja-JP" altLang="en-US" sz="3600" b="1" dirty="0">
                <a:solidFill>
                  <a:schemeClr val="bg2"/>
                </a:solidFill>
              </a:rPr>
              <a:t>介護職員養成研修費用助成事業</a:t>
            </a:r>
            <a:endParaRPr kumimoji="1" lang="ja-JP" altLang="en-US" sz="2400" b="1" dirty="0">
              <a:solidFill>
                <a:schemeClr val="bg2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07975" y="6292377"/>
            <a:ext cx="6953693" cy="2587481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altLang="ja-JP" sz="1100" dirty="0">
                <a:solidFill>
                  <a:srgbClr val="002060"/>
                </a:solidFill>
              </a:rPr>
              <a:t>【</a:t>
            </a:r>
            <a:r>
              <a:rPr lang="ja-JP" altLang="en-US" sz="1100" dirty="0">
                <a:solidFill>
                  <a:srgbClr val="002060"/>
                </a:solidFill>
              </a:rPr>
              <a:t>補助対象</a:t>
            </a:r>
            <a:r>
              <a:rPr lang="en-US" altLang="ja-JP" sz="1100" dirty="0">
                <a:solidFill>
                  <a:srgbClr val="002060"/>
                </a:solidFill>
              </a:rPr>
              <a:t>】</a:t>
            </a:r>
          </a:p>
          <a:p>
            <a:pPr>
              <a:lnSpc>
                <a:spcPct val="85000"/>
              </a:lnSpc>
            </a:pPr>
            <a:r>
              <a:rPr lang="ja-JP" altLang="en-US" sz="1100" dirty="0">
                <a:solidFill>
                  <a:srgbClr val="002060"/>
                </a:solidFill>
              </a:rPr>
              <a:t>　❶市内の介護保険サービス事業所に勤務中または勤務予定であり、</a:t>
            </a:r>
            <a:endParaRPr lang="en-US" altLang="ja-JP" sz="1100" dirty="0">
              <a:solidFill>
                <a:srgbClr val="002060"/>
              </a:solidFill>
            </a:endParaRPr>
          </a:p>
          <a:p>
            <a:pPr>
              <a:lnSpc>
                <a:spcPct val="85000"/>
              </a:lnSpc>
            </a:pPr>
            <a:r>
              <a:rPr lang="ja-JP" altLang="en-US" sz="1100" dirty="0">
                <a:solidFill>
                  <a:srgbClr val="002060"/>
                </a:solidFill>
              </a:rPr>
              <a:t>　　過去１年以内に補助対象の研修を修了した個人</a:t>
            </a:r>
          </a:p>
          <a:p>
            <a:pPr>
              <a:lnSpc>
                <a:spcPct val="95000"/>
              </a:lnSpc>
            </a:pPr>
            <a:r>
              <a:rPr lang="ja-JP" altLang="en-US" sz="1100" dirty="0">
                <a:solidFill>
                  <a:srgbClr val="002060"/>
                </a:solidFill>
              </a:rPr>
              <a:t>　❷上記の個人に対して受講費の３</a:t>
            </a:r>
            <a:r>
              <a:rPr lang="en-US" altLang="ja-JP" sz="1100" dirty="0">
                <a:solidFill>
                  <a:srgbClr val="002060"/>
                </a:solidFill>
              </a:rPr>
              <a:t>/</a:t>
            </a:r>
            <a:r>
              <a:rPr lang="ja-JP" altLang="en-US" sz="1100" dirty="0">
                <a:solidFill>
                  <a:srgbClr val="002060"/>
                </a:solidFill>
              </a:rPr>
              <a:t>４以上を補助した市内介護保険サービス事業所</a:t>
            </a:r>
            <a:endParaRPr lang="en-US" altLang="ja-JP" sz="1100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en-US" altLang="ja-JP" sz="1100" dirty="0">
                <a:solidFill>
                  <a:srgbClr val="002060"/>
                </a:solidFill>
              </a:rPr>
              <a:t>【</a:t>
            </a:r>
            <a:r>
              <a:rPr lang="ja-JP" altLang="en-US" sz="1100" dirty="0">
                <a:solidFill>
                  <a:srgbClr val="002060"/>
                </a:solidFill>
              </a:rPr>
              <a:t>補助金の額</a:t>
            </a:r>
            <a:r>
              <a:rPr lang="en-US" altLang="ja-JP" sz="1100" dirty="0">
                <a:solidFill>
                  <a:srgbClr val="002060"/>
                </a:solidFill>
              </a:rPr>
              <a:t>】</a:t>
            </a:r>
          </a:p>
          <a:p>
            <a:pPr>
              <a:lnSpc>
                <a:spcPct val="95000"/>
              </a:lnSpc>
            </a:pPr>
            <a:r>
              <a:rPr lang="ja-JP" altLang="en-US" sz="1100" dirty="0">
                <a:solidFill>
                  <a:srgbClr val="002060"/>
                </a:solidFill>
              </a:rPr>
              <a:t>　❶個人　補助対象の研修にかかる受講費の１</a:t>
            </a:r>
            <a:r>
              <a:rPr lang="en-US" altLang="ja-JP" sz="1100" dirty="0">
                <a:solidFill>
                  <a:srgbClr val="002060"/>
                </a:solidFill>
              </a:rPr>
              <a:t>/</a:t>
            </a:r>
            <a:r>
              <a:rPr lang="ja-JP" altLang="en-US" sz="1100" dirty="0">
                <a:solidFill>
                  <a:srgbClr val="002060"/>
                </a:solidFill>
              </a:rPr>
              <a:t>２</a:t>
            </a:r>
            <a:endParaRPr lang="en-US" altLang="ja-JP" sz="1100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ja-JP" altLang="en-US" sz="1100" dirty="0">
                <a:solidFill>
                  <a:srgbClr val="002060"/>
                </a:solidFill>
              </a:rPr>
              <a:t>　❷市内事業所　補助対象の研修を修了した従業者に対して負担した受講費の２</a:t>
            </a:r>
            <a:r>
              <a:rPr lang="en-US" altLang="ja-JP" sz="1100" dirty="0">
                <a:solidFill>
                  <a:srgbClr val="002060"/>
                </a:solidFill>
              </a:rPr>
              <a:t>/</a:t>
            </a:r>
            <a:r>
              <a:rPr lang="ja-JP" altLang="en-US" sz="1100" dirty="0">
                <a:solidFill>
                  <a:srgbClr val="002060"/>
                </a:solidFill>
              </a:rPr>
              <a:t>３</a:t>
            </a:r>
            <a:endParaRPr lang="en-US" altLang="ja-JP" sz="1100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en-US" altLang="ja-JP" sz="1100" dirty="0">
                <a:solidFill>
                  <a:srgbClr val="002060"/>
                </a:solidFill>
              </a:rPr>
              <a:t>※</a:t>
            </a:r>
            <a:r>
              <a:rPr lang="ja-JP" altLang="en-US" sz="1100" dirty="0">
                <a:solidFill>
                  <a:srgbClr val="002060"/>
                </a:solidFill>
              </a:rPr>
              <a:t>❶個人・❷市内介護保険サービス事業所ともに、初任者研修３</a:t>
            </a:r>
            <a:r>
              <a:rPr lang="en-US" altLang="ja-JP" sz="1100" dirty="0">
                <a:solidFill>
                  <a:srgbClr val="002060"/>
                </a:solidFill>
              </a:rPr>
              <a:t>.</a:t>
            </a:r>
            <a:r>
              <a:rPr lang="ja-JP" altLang="en-US" sz="1100" dirty="0">
                <a:solidFill>
                  <a:srgbClr val="002060"/>
                </a:solidFill>
              </a:rPr>
              <a:t>５万円、</a:t>
            </a:r>
            <a:endParaRPr lang="en-US" altLang="ja-JP" sz="1100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ja-JP" altLang="en-US" sz="1100" dirty="0">
                <a:solidFill>
                  <a:srgbClr val="002060"/>
                </a:solidFill>
              </a:rPr>
              <a:t>　実務者研修５万円が上限額となります。</a:t>
            </a:r>
          </a:p>
          <a:p>
            <a:r>
              <a:rPr lang="en-US" altLang="ja-JP" sz="1100" dirty="0">
                <a:solidFill>
                  <a:srgbClr val="002060"/>
                </a:solidFill>
              </a:rPr>
              <a:t>※</a:t>
            </a:r>
            <a:r>
              <a:rPr lang="ja-JP" altLang="en-US" sz="1100" dirty="0">
                <a:solidFill>
                  <a:srgbClr val="002060"/>
                </a:solidFill>
              </a:rPr>
              <a:t>その他要件があります。詳しくはホームページをご確認ください。</a:t>
            </a:r>
          </a:p>
          <a:p>
            <a:endParaRPr lang="ja-JP" altLang="en-US" sz="1100" dirty="0">
              <a:solidFill>
                <a:srgbClr val="002060"/>
              </a:solidFill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80330" y="1931051"/>
            <a:ext cx="7086600" cy="5873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5" rtl="0" eaLnBrk="1" latinLnBrk="0" hangingPunct="1">
              <a:spcBef>
                <a:spcPct val="0"/>
              </a:spcBef>
              <a:buNone/>
              <a:defRPr kumimoji="1" sz="5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/>
              <a:t>　　</a:t>
            </a:r>
          </a:p>
        </p:txBody>
      </p:sp>
      <p:pic>
        <p:nvPicPr>
          <p:cNvPr id="1026" name="図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t="24150" r="63858" b="24496"/>
          <a:stretch>
            <a:fillRect/>
          </a:stretch>
        </p:blipFill>
        <p:spPr bwMode="auto">
          <a:xfrm>
            <a:off x="5524717" y="8053158"/>
            <a:ext cx="913256" cy="87601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94000" sy="94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サブタイトル 2"/>
          <p:cNvSpPr txBox="1">
            <a:spLocks/>
          </p:cNvSpPr>
          <p:nvPr/>
        </p:nvSpPr>
        <p:spPr>
          <a:xfrm>
            <a:off x="155574" y="232301"/>
            <a:ext cx="6533241" cy="1615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5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3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6858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0287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3716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17145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0574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24003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27432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ja-JP" altLang="en-US" sz="2400" b="1" dirty="0">
                <a:solidFill>
                  <a:schemeClr val="bg2"/>
                </a:solidFill>
              </a:rPr>
              <a:t>介護職を目指す人の就労を支援します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36897" y="3318288"/>
            <a:ext cx="6672138" cy="10462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5" rtl="0" eaLnBrk="1" latinLnBrk="0" hangingPunct="1">
              <a:spcBef>
                <a:spcPct val="0"/>
              </a:spcBef>
              <a:buNone/>
              <a:defRPr kumimoji="1" sz="5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/>
              <a:t> </a:t>
            </a:r>
            <a:r>
              <a:rPr lang="ja-JP" altLang="en-US" sz="2000" dirty="0">
                <a:solidFill>
                  <a:srgbClr val="002060"/>
                </a:solidFill>
              </a:rPr>
              <a:t>研修受講費の一部を補助</a:t>
            </a:r>
            <a:endParaRPr lang="en-US" altLang="ja-JP" sz="2000" dirty="0">
              <a:solidFill>
                <a:srgbClr val="002060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307975" y="3932724"/>
            <a:ext cx="2946400" cy="1507623"/>
          </a:xfrm>
          <a:prstGeom prst="wedgeRoundRectCallout">
            <a:avLst>
              <a:gd name="adj1" fmla="val -23007"/>
              <a:gd name="adj2" fmla="val 41779"/>
              <a:gd name="adj3" fmla="val 16667"/>
            </a:avLst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400" dirty="0">
                <a:solidFill>
                  <a:srgbClr val="002060"/>
                </a:solidFill>
              </a:rPr>
              <a:t>介護職員</a:t>
            </a:r>
            <a:endParaRPr kumimoji="1" lang="en-US" altLang="ja-JP" sz="2400" dirty="0">
              <a:solidFill>
                <a:srgbClr val="002060"/>
              </a:solidFill>
            </a:endParaRPr>
          </a:p>
          <a:p>
            <a:pPr algn="ctr"/>
            <a:r>
              <a:rPr kumimoji="1" lang="ja-JP" altLang="en-US" sz="3200" dirty="0">
                <a:solidFill>
                  <a:srgbClr val="002060"/>
                </a:solidFill>
              </a:rPr>
              <a:t>初任者研修</a:t>
            </a:r>
            <a:endParaRPr kumimoji="1" lang="en-US" altLang="ja-JP" sz="3200" dirty="0">
              <a:solidFill>
                <a:srgbClr val="002060"/>
              </a:solidFill>
            </a:endParaRPr>
          </a:p>
        </p:txBody>
      </p:sp>
      <p:sp>
        <p:nvSpPr>
          <p:cNvPr id="11" name="AutoShape 4" descr="車いすで散歩するシニアと介護ヘルパ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168261" y="9125417"/>
            <a:ext cx="6953693" cy="642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5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3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6858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0287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3716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17145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0574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24003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27432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ja-JP" altLang="en-US" sz="1200" dirty="0">
                <a:solidFill>
                  <a:srgbClr val="002060"/>
                </a:solidFill>
              </a:rPr>
              <a:t>赤穂市医療介護課 介護保険係</a:t>
            </a:r>
            <a:endParaRPr lang="en-US" altLang="ja-JP" sz="1200" dirty="0">
              <a:solidFill>
                <a:srgbClr val="002060"/>
              </a:solidFill>
            </a:endParaRPr>
          </a:p>
          <a:p>
            <a:r>
              <a:rPr lang="ja-JP" altLang="en-US" sz="1200" dirty="0">
                <a:solidFill>
                  <a:srgbClr val="002060"/>
                </a:solidFill>
              </a:rPr>
              <a:t>ＴＥＬ</a:t>
            </a:r>
            <a:r>
              <a:rPr lang="en-US" altLang="ja-JP" sz="1200" dirty="0">
                <a:solidFill>
                  <a:srgbClr val="002060"/>
                </a:solidFill>
              </a:rPr>
              <a:t>0791-43-6947</a:t>
            </a:r>
            <a:r>
              <a:rPr lang="ja-JP" altLang="en-US" sz="1200" dirty="0">
                <a:solidFill>
                  <a:srgbClr val="002060"/>
                </a:solidFill>
              </a:rPr>
              <a:t>　Ｆａｘ</a:t>
            </a:r>
            <a:r>
              <a:rPr lang="en-US" altLang="ja-JP" sz="1200" dirty="0">
                <a:solidFill>
                  <a:srgbClr val="002060"/>
                </a:solidFill>
              </a:rPr>
              <a:t>0791-43-7138</a:t>
            </a:r>
            <a:r>
              <a:rPr lang="ja-JP" altLang="en-US" sz="1200" dirty="0">
                <a:solidFill>
                  <a:srgbClr val="002060"/>
                </a:solidFill>
              </a:rPr>
              <a:t>　✉</a:t>
            </a:r>
            <a:r>
              <a:rPr lang="en-US" altLang="ja-JP" sz="1200" cap="none" dirty="0">
                <a:solidFill>
                  <a:srgbClr val="002060"/>
                </a:solidFill>
              </a:rPr>
              <a:t>kaigo@city.ako.lg.jp</a:t>
            </a:r>
            <a:r>
              <a:rPr lang="en-US" altLang="ja-JP" sz="1200" dirty="0">
                <a:solidFill>
                  <a:srgbClr val="002060"/>
                </a:solidFill>
              </a:rPr>
              <a:t> </a:t>
            </a:r>
            <a:endParaRPr lang="ja-JP" altLang="en-US" sz="1200" dirty="0">
              <a:solidFill>
                <a:srgbClr val="002060"/>
              </a:solidFill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78469" y="3096869"/>
            <a:ext cx="2137288" cy="495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5" rtl="0" eaLnBrk="1" latinLnBrk="0" hangingPunct="1">
              <a:spcBef>
                <a:spcPct val="0"/>
              </a:spcBef>
              <a:buNone/>
              <a:defRPr kumimoji="1" sz="5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000" dirty="0">
                <a:solidFill>
                  <a:srgbClr val="002060"/>
                </a:solidFill>
              </a:rPr>
              <a:t>■補助金額</a:t>
            </a:r>
            <a:endParaRPr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168261" y="5690623"/>
            <a:ext cx="2137288" cy="495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5" rtl="0" eaLnBrk="1" latinLnBrk="0" hangingPunct="1">
              <a:spcBef>
                <a:spcPct val="0"/>
              </a:spcBef>
              <a:buNone/>
              <a:defRPr kumimoji="1" sz="5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000" dirty="0">
                <a:solidFill>
                  <a:srgbClr val="002060"/>
                </a:solidFill>
              </a:rPr>
              <a:t>■補助対象者等</a:t>
            </a:r>
            <a:endParaRPr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426574" y="4578283"/>
            <a:ext cx="2946400" cy="1006111"/>
          </a:xfrm>
          <a:prstGeom prst="wedgeRoundRectCallout">
            <a:avLst>
              <a:gd name="adj1" fmla="val -23007"/>
              <a:gd name="adj2" fmla="val 41779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002060"/>
                </a:solidFill>
              </a:rPr>
              <a:t>最大</a:t>
            </a:r>
            <a:r>
              <a:rPr kumimoji="1" lang="ja-JP" altLang="en-US" sz="4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  <a:r>
              <a:rPr kumimoji="1" lang="en-US" altLang="ja-JP" sz="4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kumimoji="1" lang="ja-JP" altLang="en-US" sz="4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</a:t>
            </a:r>
            <a:r>
              <a:rPr kumimoji="1" lang="ja-JP" altLang="en-US" sz="2400" dirty="0">
                <a:solidFill>
                  <a:srgbClr val="002060"/>
                </a:solidFill>
              </a:rPr>
              <a:t>万円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3491573" y="3928884"/>
            <a:ext cx="2946400" cy="1507623"/>
          </a:xfrm>
          <a:prstGeom prst="wedgeRoundRectCallout">
            <a:avLst>
              <a:gd name="adj1" fmla="val -23007"/>
              <a:gd name="adj2" fmla="val 41779"/>
              <a:gd name="adj3" fmla="val 16667"/>
            </a:avLst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400" dirty="0">
                <a:solidFill>
                  <a:srgbClr val="002060"/>
                </a:solidFill>
              </a:rPr>
              <a:t>介護福祉士</a:t>
            </a:r>
            <a:endParaRPr kumimoji="1" lang="en-US" altLang="ja-JP" sz="2400" dirty="0">
              <a:solidFill>
                <a:srgbClr val="002060"/>
              </a:solidFill>
            </a:endParaRPr>
          </a:p>
          <a:p>
            <a:pPr algn="ctr"/>
            <a:r>
              <a:rPr kumimoji="1" lang="ja-JP" altLang="en-US" sz="3200" dirty="0">
                <a:solidFill>
                  <a:srgbClr val="002060"/>
                </a:solidFill>
              </a:rPr>
              <a:t>実務者研修</a:t>
            </a:r>
            <a:endParaRPr kumimoji="1" lang="en-US" altLang="ja-JP" sz="3200" dirty="0">
              <a:solidFill>
                <a:srgbClr val="002060"/>
              </a:solidFill>
            </a:endParaRPr>
          </a:p>
        </p:txBody>
      </p:sp>
      <p:sp>
        <p:nvSpPr>
          <p:cNvPr id="23" name="角丸四角形吹き出し 22"/>
          <p:cNvSpPr/>
          <p:nvPr/>
        </p:nvSpPr>
        <p:spPr>
          <a:xfrm>
            <a:off x="3416399" y="4548221"/>
            <a:ext cx="2946400" cy="1006111"/>
          </a:xfrm>
          <a:prstGeom prst="wedgeRoundRectCallout">
            <a:avLst>
              <a:gd name="adj1" fmla="val -23007"/>
              <a:gd name="adj2" fmla="val 41779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002060"/>
                </a:solidFill>
              </a:rPr>
              <a:t>最大</a:t>
            </a:r>
            <a:r>
              <a:rPr kumimoji="1" lang="ja-JP" altLang="en-US" sz="4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</a:t>
            </a:r>
            <a:r>
              <a:rPr kumimoji="1" lang="ja-JP" altLang="en-US" sz="2400" dirty="0">
                <a:solidFill>
                  <a:srgbClr val="002060"/>
                </a:solidFill>
              </a:rPr>
              <a:t>万円</a:t>
            </a:r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1883741" y="6323376"/>
            <a:ext cx="2516389" cy="366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5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3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6858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0287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3716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17145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0574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24003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27432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-308344" y="9027293"/>
            <a:ext cx="743029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-308344" y="607589"/>
            <a:ext cx="743029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サブタイトル 2"/>
          <p:cNvSpPr txBox="1">
            <a:spLocks/>
          </p:cNvSpPr>
          <p:nvPr/>
        </p:nvSpPr>
        <p:spPr>
          <a:xfrm>
            <a:off x="5323800" y="9034545"/>
            <a:ext cx="1654664" cy="366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5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3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6858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0287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3716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17145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0574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24003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2743200" indent="0" algn="ctr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kumimoji="1"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ja-JP" altLang="en-US" sz="1100" dirty="0">
                <a:solidFill>
                  <a:srgbClr val="002060"/>
                </a:solidFill>
              </a:rPr>
              <a:t>▶市ホームページ</a:t>
            </a:r>
            <a:endParaRPr lang="ja-JP" altLang="en-US" dirty="0">
              <a:solidFill>
                <a:srgbClr val="002060"/>
              </a:solidFill>
            </a:endParaRPr>
          </a:p>
        </p:txBody>
      </p:sp>
      <p:sp>
        <p:nvSpPr>
          <p:cNvPr id="12" name="角丸四角形吹き出し 21">
            <a:extLst>
              <a:ext uri="{FF2B5EF4-FFF2-40B4-BE49-F238E27FC236}">
                <a16:creationId xmlns:a16="http://schemas.microsoft.com/office/drawing/2014/main" id="{0AC6AB42-8733-7FD2-AA7C-48F8F201CE74}"/>
              </a:ext>
            </a:extLst>
          </p:cNvPr>
          <p:cNvSpPr/>
          <p:nvPr/>
        </p:nvSpPr>
        <p:spPr>
          <a:xfrm>
            <a:off x="28541" y="1399168"/>
            <a:ext cx="6775715" cy="1539796"/>
          </a:xfrm>
          <a:prstGeom prst="wedgeRoundRectCallout">
            <a:avLst>
              <a:gd name="adj1" fmla="val -23007"/>
              <a:gd name="adj2" fmla="val 41779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200" b="1" dirty="0">
                <a:solidFill>
                  <a:srgbClr val="002060"/>
                </a:solidFill>
              </a:rPr>
              <a:t>Ｒ８年度拡充</a:t>
            </a:r>
            <a:endParaRPr kumimoji="1" lang="en-US" altLang="ja-JP" sz="2200" b="1" dirty="0">
              <a:solidFill>
                <a:srgbClr val="002060"/>
              </a:solidFill>
            </a:endParaRPr>
          </a:p>
          <a:p>
            <a:r>
              <a:rPr kumimoji="1" lang="ja-JP" altLang="en-US" sz="2000" b="1" dirty="0">
                <a:solidFill>
                  <a:srgbClr val="002060"/>
                </a:solidFill>
              </a:rPr>
              <a:t>■個人に加え、市内介護保険サービス事業所も補助対象</a:t>
            </a:r>
            <a:endParaRPr kumimoji="1" lang="en-US" altLang="ja-JP" sz="2000" b="1" dirty="0">
              <a:solidFill>
                <a:srgbClr val="002060"/>
              </a:solidFill>
            </a:endParaRPr>
          </a:p>
          <a:p>
            <a:pPr algn="just"/>
            <a:r>
              <a:rPr kumimoji="1" lang="ja-JP" altLang="en-US" sz="2000" b="1" dirty="0">
                <a:solidFill>
                  <a:srgbClr val="002060"/>
                </a:solidFill>
              </a:rPr>
              <a:t>■市内介護保険サービス事業所に勤務中又は</a:t>
            </a:r>
            <a:endParaRPr kumimoji="1" lang="en-US" altLang="ja-JP" sz="2000" b="1" dirty="0">
              <a:solidFill>
                <a:srgbClr val="002060"/>
              </a:solidFill>
            </a:endParaRPr>
          </a:p>
          <a:p>
            <a:pPr algn="just"/>
            <a:r>
              <a:rPr kumimoji="1" lang="ja-JP" altLang="en-US" sz="2000" b="1" dirty="0">
                <a:solidFill>
                  <a:srgbClr val="002060"/>
                </a:solidFill>
              </a:rPr>
              <a:t>　勤務予定の方も対象　　　　　　　　　　</a:t>
            </a:r>
            <a:endParaRPr kumimoji="1" lang="en-US" altLang="ja-JP" sz="2000" b="1" dirty="0">
              <a:solidFill>
                <a:srgbClr val="002060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C31A4436-A073-A103-5852-77BDA8E3F5CC}"/>
              </a:ext>
            </a:extLst>
          </p:cNvPr>
          <p:cNvSpPr/>
          <p:nvPr/>
        </p:nvSpPr>
        <p:spPr>
          <a:xfrm>
            <a:off x="103716" y="1407519"/>
            <a:ext cx="6598710" cy="1485945"/>
          </a:xfrm>
          <a:prstGeom prst="roundRect">
            <a:avLst>
              <a:gd name="adj" fmla="val 1029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552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365</TotalTime>
  <Words>241</Words>
  <Application>Microsoft Office PowerPoint</Application>
  <PresentationFormat>A4 210 x 297 mm</PresentationFormat>
  <Paragraphs>30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游ゴシック</vt:lpstr>
      <vt:lpstr>Arial</vt:lpstr>
      <vt:lpstr>Century Gothic</vt:lpstr>
      <vt:lpstr>Wingdings 3</vt:lpstr>
      <vt:lpstr>イオン</vt:lpstr>
      <vt:lpstr>介護職員養成研修費用助成事業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受講料を助成します</dc:title>
  <dc:creator>Administrator</dc:creator>
  <cp:lastModifiedBy>廣村　晋也</cp:lastModifiedBy>
  <cp:revision>95</cp:revision>
  <cp:lastPrinted>2026-03-16T06:21:14Z</cp:lastPrinted>
  <dcterms:created xsi:type="dcterms:W3CDTF">2025-06-27T00:38:29Z</dcterms:created>
  <dcterms:modified xsi:type="dcterms:W3CDTF">2026-03-16T06:42:24Z</dcterms:modified>
</cp:coreProperties>
</file>